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8288000" cy="10287000"/>
  <p:notesSz cx="6858000" cy="9144000"/>
  <p:embeddedFontLst>
    <p:embeddedFont>
      <p:font typeface="Play" panose="020B0604020202020204" charset="0"/>
      <p:regular r:id="rId20"/>
      <p:bold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39FE910-2F94-48D6-BE00-ADAECDBC2D3F}">
  <a:tblStyle styleId="{839FE910-2F94-48D6-BE00-ADAECDBC2D3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884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cd86e7037_0_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30cd86e7037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0cd86e7037_0_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30cd86e7037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febd0e5bfe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2febd0e5bf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febd0e5bfe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2febd0e5bf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febd0e5bfe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g2febd0e5bfe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ebd0e5bfe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2febd0e5bfe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febd0e5bfe_0_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g2febd0e5bf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febd0e5bfe_0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g2febd0e5bfe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cd86e7037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30cd86e703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0cd86e7037_0_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30cd86e7037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0cd86e7037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g30cd86e7037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febd0e5bfe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febd0e5bf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febd0e5bf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2febd0e5b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cd86e7037_0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g30cd86e7037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 amt="60000"/>
          </a:blip>
          <a:srcRect/>
          <a:stretch/>
        </p:blipFill>
        <p:spPr>
          <a:xfrm>
            <a:off x="-2285506" y="-4771437"/>
            <a:ext cx="22859010" cy="17585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3"/>
          <p:cNvGrpSpPr/>
          <p:nvPr/>
        </p:nvGrpSpPr>
        <p:grpSpPr>
          <a:xfrm>
            <a:off x="1028775" y="413530"/>
            <a:ext cx="16230451" cy="3778507"/>
            <a:chOff x="0" y="-38100"/>
            <a:chExt cx="3655013" cy="850900"/>
          </a:xfrm>
        </p:grpSpPr>
        <p:sp>
          <p:nvSpPr>
            <p:cNvPr id="90" name="Google Shape;90;p13"/>
            <p:cNvSpPr/>
            <p:nvPr/>
          </p:nvSpPr>
          <p:spPr>
            <a:xfrm>
              <a:off x="0" y="0"/>
              <a:ext cx="3655013" cy="812800"/>
            </a:xfrm>
            <a:custGeom>
              <a:avLst/>
              <a:gdLst/>
              <a:ahLst/>
              <a:cxnLst/>
              <a:rect l="l" t="t" r="r" b="b"/>
              <a:pathLst>
                <a:path w="3655013" h="812800" extrusionOk="0">
                  <a:moveTo>
                    <a:pt x="24327" y="0"/>
                  </a:moveTo>
                  <a:lnTo>
                    <a:pt x="3630686" y="0"/>
                  </a:lnTo>
                  <a:cubicBezTo>
                    <a:pt x="3644121" y="0"/>
                    <a:pt x="3655013" y="10891"/>
                    <a:pt x="3655013" y="24327"/>
                  </a:cubicBezTo>
                  <a:lnTo>
                    <a:pt x="3655013" y="788473"/>
                  </a:lnTo>
                  <a:cubicBezTo>
                    <a:pt x="3655013" y="801909"/>
                    <a:pt x="3644121" y="812800"/>
                    <a:pt x="3630686" y="812800"/>
                  </a:cubicBezTo>
                  <a:lnTo>
                    <a:pt x="24327" y="812800"/>
                  </a:lnTo>
                  <a:cubicBezTo>
                    <a:pt x="10891" y="812800"/>
                    <a:pt x="0" y="801909"/>
                    <a:pt x="0" y="788473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0" y="-38100"/>
              <a:ext cx="3655013" cy="8509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652538" y="1202216"/>
            <a:ext cx="14982900" cy="22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3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JOB ATTRITION </a:t>
            </a:r>
            <a:endParaRPr sz="14300"/>
          </a:p>
        </p:txBody>
      </p:sp>
      <p:sp>
        <p:nvSpPr>
          <p:cNvPr id="93" name="Google Shape;93;p13"/>
          <p:cNvSpPr txBox="1"/>
          <p:nvPr/>
        </p:nvSpPr>
        <p:spPr>
          <a:xfrm>
            <a:off x="2819400" y="8953500"/>
            <a:ext cx="14097000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By: Megan Huy,  MSDS Student at Southern Methodist University  </a:t>
            </a:r>
            <a:endParaRPr/>
          </a:p>
        </p:txBody>
      </p:sp>
      <p:pic>
        <p:nvPicPr>
          <p:cNvPr id="94" name="Google Shape;94;p13" descr="File:Fritolay company logo.svg - Wikimedia Commo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4550" y="4785850"/>
            <a:ext cx="5394425" cy="35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22"/>
          <p:cNvGrpSpPr/>
          <p:nvPr/>
        </p:nvGrpSpPr>
        <p:grpSpPr>
          <a:xfrm>
            <a:off x="0" y="-789549"/>
            <a:ext cx="18288183" cy="2282401"/>
            <a:chOff x="0" y="-38100"/>
            <a:chExt cx="4356300" cy="999300"/>
          </a:xfrm>
        </p:grpSpPr>
        <p:sp>
          <p:nvSpPr>
            <p:cNvPr id="179" name="Google Shape;179;p22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2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1" name="Google Shape;181;p22"/>
          <p:cNvSpPr txBox="1"/>
          <p:nvPr/>
        </p:nvSpPr>
        <p:spPr>
          <a:xfrm>
            <a:off x="381000" y="-12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Percent Salary Hike</a:t>
            </a:r>
            <a:endParaRPr sz="100"/>
          </a:p>
        </p:txBody>
      </p:sp>
      <p:pic>
        <p:nvPicPr>
          <p:cNvPr id="182" name="Google Shape;18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650" y="2204525"/>
            <a:ext cx="10075100" cy="659919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2"/>
          <p:cNvSpPr txBox="1"/>
          <p:nvPr/>
        </p:nvSpPr>
        <p:spPr>
          <a:xfrm>
            <a:off x="11648050" y="2269225"/>
            <a:ext cx="6318900" cy="6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Employees that left Human Resources and Sales had lower percent salary hikes.</a:t>
            </a:r>
            <a:endParaRPr sz="46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3"/>
          <p:cNvSpPr txBox="1"/>
          <p:nvPr/>
        </p:nvSpPr>
        <p:spPr>
          <a:xfrm>
            <a:off x="381000" y="357038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Years at Company vs Years in Current Role</a:t>
            </a:r>
            <a:endParaRPr sz="100"/>
          </a:p>
        </p:txBody>
      </p:sp>
      <p:pic>
        <p:nvPicPr>
          <p:cNvPr id="189" name="Google Shape;18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2950" y="2103225"/>
            <a:ext cx="5838951" cy="475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05425" y="2103229"/>
            <a:ext cx="5664102" cy="4754774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3"/>
          <p:cNvSpPr txBox="1"/>
          <p:nvPr/>
        </p:nvSpPr>
        <p:spPr>
          <a:xfrm>
            <a:off x="377400" y="7380400"/>
            <a:ext cx="17533200" cy="22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Employees tend to spend a similar duration in their current role as they have overall with the company, indicating minimal role changes.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employees in the HR department worked for the company less than 5 years, meaning that there are less veteran employees.</a:t>
            </a:r>
            <a:endParaRPr sz="3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2" name="Google Shape;192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375" y="2103225"/>
            <a:ext cx="6033051" cy="47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24"/>
          <p:cNvGrpSpPr/>
          <p:nvPr/>
        </p:nvGrpSpPr>
        <p:grpSpPr>
          <a:xfrm>
            <a:off x="0" y="-789550"/>
            <a:ext cx="18288183" cy="1980513"/>
            <a:chOff x="0" y="-38100"/>
            <a:chExt cx="4356300" cy="999300"/>
          </a:xfrm>
        </p:grpSpPr>
        <p:sp>
          <p:nvSpPr>
            <p:cNvPr id="198" name="Google Shape;198;p24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24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0" name="Google Shape;200;p24"/>
          <p:cNvSpPr txBox="1"/>
          <p:nvPr/>
        </p:nvSpPr>
        <p:spPr>
          <a:xfrm>
            <a:off x="381000" y="-129399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6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Classification Problem</a:t>
            </a:r>
            <a:endParaRPr sz="100"/>
          </a:p>
        </p:txBody>
      </p:sp>
      <p:sp>
        <p:nvSpPr>
          <p:cNvPr id="201" name="Google Shape;201;p24"/>
          <p:cNvSpPr txBox="1"/>
          <p:nvPr/>
        </p:nvSpPr>
        <p:spPr>
          <a:xfrm>
            <a:off x="539150" y="1574325"/>
            <a:ext cx="17212200" cy="697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The goal is to predict whether the employee will leave the company (attrition = yes) based on the following variables:</a:t>
            </a: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53975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  <a:buFont typeface="Calibri"/>
              <a:buAutoNum type="arabicPeriod"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Monthly Income</a:t>
            </a: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53975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  <a:buFont typeface="Calibri"/>
              <a:buAutoNum type="arabicPeriod"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Over Time</a:t>
            </a: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53975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  <a:buFont typeface="Calibri"/>
              <a:buAutoNum type="arabicPeriod"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Percent Salary Hike</a:t>
            </a: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53975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  <a:buFont typeface="Calibri"/>
              <a:buAutoNum type="arabicPeriod"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Years at Company</a:t>
            </a: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9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The positive class was set to “Yes” for the models. </a:t>
            </a:r>
            <a:endParaRPr sz="3100"/>
          </a:p>
        </p:txBody>
      </p:sp>
      <p:pic>
        <p:nvPicPr>
          <p:cNvPr id="202" name="Google Shape;20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6750" y="3429000"/>
            <a:ext cx="4575200" cy="519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25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208" name="Google Shape;208;p25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25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0" name="Google Shape;210;p25"/>
          <p:cNvSpPr txBox="1"/>
          <p:nvPr/>
        </p:nvSpPr>
        <p:spPr>
          <a:xfrm>
            <a:off x="402550" y="-26799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K-Nearest Neighbors Model</a:t>
            </a:r>
            <a:endParaRPr sz="100"/>
          </a:p>
        </p:txBody>
      </p:sp>
      <p:sp>
        <p:nvSpPr>
          <p:cNvPr id="211" name="Google Shape;211;p25"/>
          <p:cNvSpPr txBox="1"/>
          <p:nvPr/>
        </p:nvSpPr>
        <p:spPr>
          <a:xfrm>
            <a:off x="1390725" y="1552588"/>
            <a:ext cx="15506700" cy="21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Since there is an unbalanced dataset, adjustments were made to produce the following matrix: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5"/>
          <p:cNvSpPr txBox="1"/>
          <p:nvPr/>
        </p:nvSpPr>
        <p:spPr>
          <a:xfrm>
            <a:off x="1390750" y="6562300"/>
            <a:ext cx="16046100" cy="54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K = 21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70/30 Split = 609 observed in training set, 261 observed from test set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 err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Undersampling</a:t>
            </a: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= reduce majority class (attrition = no), improve focus on positive class (attrition = yes)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Threshold (0.50) = moderate, reasonable predictions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Low Precision (24.76%) = overpredicted employees leaving when they are staying</a:t>
            </a:r>
            <a:endParaRPr sz="2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Moderate Recall (57.14%) :  Decent prediction of those leaving that are indeed leaving (true positives).</a:t>
            </a:r>
            <a:endParaRPr sz="2700"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5"/>
          <p:cNvSpPr txBox="1"/>
          <p:nvPr/>
        </p:nvSpPr>
        <p:spPr>
          <a:xfrm>
            <a:off x="12097600" y="3045700"/>
            <a:ext cx="4799700" cy="3516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Accuracy = 62.84%</a:t>
            </a: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highlight>
                  <a:srgbClr val="CCCCCC"/>
                </a:highlight>
                <a:latin typeface="Calibri"/>
                <a:ea typeface="Calibri"/>
                <a:cs typeface="Calibri"/>
                <a:sym typeface="Calibri"/>
              </a:rPr>
              <a:t>Sensitivity = 61.91%</a:t>
            </a:r>
            <a:endParaRPr sz="3000">
              <a:solidFill>
                <a:srgbClr val="1C4587"/>
              </a:solidFill>
              <a:highlight>
                <a:srgbClr val="CCCCCC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highlight>
                  <a:srgbClr val="A4C2F4"/>
                </a:highlight>
                <a:latin typeface="Calibri"/>
                <a:ea typeface="Calibri"/>
                <a:cs typeface="Calibri"/>
                <a:sym typeface="Calibri"/>
              </a:rPr>
              <a:t>Specificity = 63.01%</a:t>
            </a:r>
            <a:endParaRPr sz="3000">
              <a:solidFill>
                <a:srgbClr val="1C4587"/>
              </a:solidFill>
              <a:highlight>
                <a:srgbClr val="A4C2F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F1 = 35.33%</a:t>
            </a: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14" name="Google Shape;214;p25"/>
          <p:cNvGraphicFramePr/>
          <p:nvPr/>
        </p:nvGraphicFramePr>
        <p:xfrm>
          <a:off x="1390750" y="3051488"/>
          <a:ext cx="10193550" cy="3352650"/>
        </p:xfrm>
        <a:graphic>
          <a:graphicData uri="http://schemas.openxmlformats.org/drawingml/2006/table">
            <a:tbl>
              <a:tblPr>
                <a:noFill/>
                <a:tableStyleId>{839FE910-2F94-48D6-BE00-ADAECDBC2D3F}</a:tableStyleId>
              </a:tblPr>
              <a:tblGrid>
                <a:gridCol w="339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KNN Confusion Matrix and Statistics (261 employees)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 Class = “Yes”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4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(predicted)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(predicted)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 (actual)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138 (TN)</a:t>
                      </a:r>
                      <a:endParaRPr sz="3200" b="1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16 (FP)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(actual)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81 (FN)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26 (TP)</a:t>
                      </a:r>
                      <a:endParaRPr sz="3200" b="1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6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220" name="Google Shape;220;p26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26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2" name="Google Shape;222;p26"/>
          <p:cNvSpPr txBox="1"/>
          <p:nvPr/>
        </p:nvSpPr>
        <p:spPr>
          <a:xfrm>
            <a:off x="381000" y="-26799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chemeClr val="lt1"/>
                </a:solidFill>
                <a:latin typeface="Play"/>
                <a:ea typeface="Play"/>
                <a:cs typeface="Play"/>
                <a:sym typeface="Play"/>
              </a:rPr>
              <a:t>Naïve Bayes M</a:t>
            </a: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odel</a:t>
            </a:r>
            <a:endParaRPr sz="100"/>
          </a:p>
        </p:txBody>
      </p:sp>
      <p:sp>
        <p:nvSpPr>
          <p:cNvPr id="223" name="Google Shape;223;p26"/>
          <p:cNvSpPr txBox="1"/>
          <p:nvPr/>
        </p:nvSpPr>
        <p:spPr>
          <a:xfrm>
            <a:off x="830250" y="1945725"/>
            <a:ext cx="16425000" cy="21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Since there is an unbalanced dataset, adjustments were made to produce the following matrix:</a:t>
            </a:r>
            <a:endParaRPr sz="32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6"/>
          <p:cNvSpPr txBox="1"/>
          <p:nvPr/>
        </p:nvSpPr>
        <p:spPr>
          <a:xfrm>
            <a:off x="944550" y="6858100"/>
            <a:ext cx="16627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70/30 Split = 609 observed in training set, 261 observed from test set</a:t>
            </a: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Undersampling = reduce majority class (attrition = no), improve focus on positive class (attrition = yes)</a:t>
            </a: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Threshold (0.60) = moderate, reasonable predictions </a:t>
            </a: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Low Precision (24.81%)  = overpredicted employees leaving when they are staying</a:t>
            </a: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6"/>
          <p:cNvSpPr txBox="1"/>
          <p:nvPr/>
        </p:nvSpPr>
        <p:spPr>
          <a:xfrm>
            <a:off x="11669600" y="3318250"/>
            <a:ext cx="4572000" cy="3259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Accuracy = 63.60%</a:t>
            </a: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highlight>
                  <a:srgbClr val="CCCCCC"/>
                </a:highlight>
                <a:latin typeface="Calibri"/>
                <a:ea typeface="Calibri"/>
                <a:cs typeface="Calibri"/>
                <a:sym typeface="Calibri"/>
              </a:rPr>
              <a:t>Sensitivity = 71.74%</a:t>
            </a:r>
            <a:endParaRPr sz="3000">
              <a:solidFill>
                <a:srgbClr val="1C4587"/>
              </a:solidFill>
              <a:highlight>
                <a:srgbClr val="CCCCCC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highlight>
                  <a:srgbClr val="A4C2F4"/>
                </a:highlight>
                <a:latin typeface="Calibri"/>
                <a:ea typeface="Calibri"/>
                <a:cs typeface="Calibri"/>
                <a:sym typeface="Calibri"/>
              </a:rPr>
              <a:t>Specificity = 61.86%</a:t>
            </a:r>
            <a:endParaRPr sz="3000">
              <a:solidFill>
                <a:srgbClr val="1C4587"/>
              </a:solidFill>
              <a:highlight>
                <a:srgbClr val="A4C2F4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F1 = 35.40%</a:t>
            </a:r>
            <a:endParaRPr sz="30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26" name="Google Shape;226;p26"/>
          <p:cNvGraphicFramePr/>
          <p:nvPr/>
        </p:nvGraphicFramePr>
        <p:xfrm>
          <a:off x="937875" y="3271700"/>
          <a:ext cx="10193550" cy="3352650"/>
        </p:xfrm>
        <a:graphic>
          <a:graphicData uri="http://schemas.openxmlformats.org/drawingml/2006/table">
            <a:tbl>
              <a:tblPr>
                <a:noFill/>
                <a:tableStyleId>{839FE910-2F94-48D6-BE00-ADAECDBC2D3F}</a:tableStyleId>
              </a:tblPr>
              <a:tblGrid>
                <a:gridCol w="339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NB Confusion Matrix and Statistics (261 employees)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Positive Class = “Yes”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4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(predicted)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(predicted)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  (actual)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133 (TN)</a:t>
                      </a:r>
                      <a:endParaRPr sz="3200" b="1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13 (FP)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Yes (actual)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82 (FN)</a:t>
                      </a:r>
                      <a:endParaRPr sz="3200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>
                          <a:solidFill>
                            <a:schemeClr val="dk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33 (TP)</a:t>
                      </a:r>
                      <a:endParaRPr sz="3200" b="1">
                        <a:solidFill>
                          <a:schemeClr val="dk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2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2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/>
          <p:nvPr/>
        </p:nvSpPr>
        <p:spPr>
          <a:xfrm>
            <a:off x="875600" y="1598850"/>
            <a:ext cx="16992600" cy="71523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Each department had less than 25% of employees leaving the company. 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Satisfaction, performance, and work life balance ratings showed little significant to attrition.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Majority of employees that left Sales and Research &amp; Development worked overtime.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463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Most of the employees that left each department worked the same amount of years in their job role.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63550" algn="l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Naïve Bayes Model was able to make better predictions.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63550" algn="l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700"/>
              <a:buFont typeface="Calibri"/>
              <a:buChar char="●"/>
            </a:pPr>
            <a:r>
              <a:rPr lang="en-US" sz="3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Low precision suggest that employees expected to leave are actually staying.</a:t>
            </a:r>
            <a:endParaRPr sz="3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2" name="Google Shape;232;p27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233" name="Google Shape;233;p27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7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5" name="Google Shape;235;p27"/>
          <p:cNvSpPr txBox="1"/>
          <p:nvPr/>
        </p:nvSpPr>
        <p:spPr>
          <a:xfrm>
            <a:off x="381000" y="-12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7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Summary</a:t>
            </a:r>
            <a:endParaRPr sz="6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0" name="Google Shape;240;p28"/>
          <p:cNvGrpSpPr/>
          <p:nvPr/>
        </p:nvGrpSpPr>
        <p:grpSpPr>
          <a:xfrm>
            <a:off x="0" y="-785200"/>
            <a:ext cx="18288183" cy="7148141"/>
            <a:chOff x="0" y="-38100"/>
            <a:chExt cx="4356300" cy="1652100"/>
          </a:xfrm>
        </p:grpSpPr>
        <p:sp>
          <p:nvSpPr>
            <p:cNvPr id="241" name="Google Shape;241;p28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8"/>
            <p:cNvSpPr txBox="1"/>
            <p:nvPr/>
          </p:nvSpPr>
          <p:spPr>
            <a:xfrm>
              <a:off x="0" y="-38100"/>
              <a:ext cx="4356300" cy="16521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3" name="Google Shape;243;p28"/>
          <p:cNvSpPr txBox="1"/>
          <p:nvPr/>
        </p:nvSpPr>
        <p:spPr>
          <a:xfrm>
            <a:off x="3914210" y="1428615"/>
            <a:ext cx="10768800" cy="17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Questions?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29"/>
          <p:cNvGrpSpPr/>
          <p:nvPr/>
        </p:nvGrpSpPr>
        <p:grpSpPr>
          <a:xfrm>
            <a:off x="0" y="-785200"/>
            <a:ext cx="18288183" cy="7148141"/>
            <a:chOff x="0" y="-38100"/>
            <a:chExt cx="4356300" cy="1652100"/>
          </a:xfrm>
        </p:grpSpPr>
        <p:sp>
          <p:nvSpPr>
            <p:cNvPr id="249" name="Google Shape;249;p29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9"/>
            <p:cNvSpPr txBox="1"/>
            <p:nvPr/>
          </p:nvSpPr>
          <p:spPr>
            <a:xfrm>
              <a:off x="0" y="-38100"/>
              <a:ext cx="4356300" cy="16521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1" name="Google Shape;251;p29"/>
          <p:cNvSpPr txBox="1"/>
          <p:nvPr/>
        </p:nvSpPr>
        <p:spPr>
          <a:xfrm>
            <a:off x="5272885" y="1428615"/>
            <a:ext cx="10768800" cy="17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Contact</a:t>
            </a:r>
            <a:endParaRPr/>
          </a:p>
        </p:txBody>
      </p:sp>
      <p:pic>
        <p:nvPicPr>
          <p:cNvPr id="252" name="Google Shape;252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0315" y="1441055"/>
            <a:ext cx="6693864" cy="5096098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9"/>
          <p:cNvSpPr txBox="1"/>
          <p:nvPr/>
        </p:nvSpPr>
        <p:spPr>
          <a:xfrm>
            <a:off x="2517475" y="6537150"/>
            <a:ext cx="14097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Megan Huy, MSDS Student at Southern Methodist University  </a:t>
            </a:r>
            <a:endParaRPr sz="40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002060"/>
                </a:solidFill>
                <a:latin typeface="Calibri"/>
                <a:ea typeface="Calibri"/>
                <a:cs typeface="Calibri"/>
                <a:sym typeface="Calibri"/>
              </a:rPr>
              <a:t>email: mhuy@mail.smu.edu</a:t>
            </a:r>
            <a:endParaRPr sz="4000">
              <a:solidFill>
                <a:srgbClr val="00206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4"/>
          <p:cNvGrpSpPr/>
          <p:nvPr/>
        </p:nvGrpSpPr>
        <p:grpSpPr>
          <a:xfrm>
            <a:off x="0" y="-785199"/>
            <a:ext cx="18288000" cy="7147899"/>
            <a:chOff x="0" y="-38100"/>
            <a:chExt cx="4356256" cy="1652053"/>
          </a:xfrm>
        </p:grpSpPr>
        <p:sp>
          <p:nvSpPr>
            <p:cNvPr id="100" name="Google Shape;100;p14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0" y="-38100"/>
              <a:ext cx="4356256" cy="1652053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4"/>
          <p:cNvSpPr txBox="1"/>
          <p:nvPr/>
        </p:nvSpPr>
        <p:spPr>
          <a:xfrm>
            <a:off x="5272885" y="1428615"/>
            <a:ext cx="10768843" cy="1436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Objective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381000" y="6765885"/>
            <a:ext cx="17754600" cy="15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50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To provide insights on employee resignation or leave from the company to support stakeholder decision-making and company’s growth.</a:t>
            </a:r>
            <a:endParaRPr sz="3400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0315" y="1441055"/>
            <a:ext cx="6693864" cy="509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Google Shape;109;p15"/>
          <p:cNvGrpSpPr/>
          <p:nvPr/>
        </p:nvGrpSpPr>
        <p:grpSpPr>
          <a:xfrm>
            <a:off x="0" y="-789544"/>
            <a:ext cx="18287998" cy="2541160"/>
            <a:chOff x="0" y="-38100"/>
            <a:chExt cx="4356256" cy="999237"/>
          </a:xfrm>
        </p:grpSpPr>
        <p:sp>
          <p:nvSpPr>
            <p:cNvPr id="110" name="Google Shape;110;p15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5"/>
            <p:cNvSpPr txBox="1"/>
            <p:nvPr/>
          </p:nvSpPr>
          <p:spPr>
            <a:xfrm>
              <a:off x="0" y="-38100"/>
              <a:ext cx="4356256" cy="999237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2" name="Google Shape;112;p15"/>
          <p:cNvSpPr txBox="1"/>
          <p:nvPr/>
        </p:nvSpPr>
        <p:spPr>
          <a:xfrm>
            <a:off x="381000" y="-12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7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Why Look at Employee Attrition?</a:t>
            </a:r>
            <a:endParaRPr sz="6600"/>
          </a:p>
        </p:txBody>
      </p:sp>
      <p:sp>
        <p:nvSpPr>
          <p:cNvPr id="113" name="Google Shape;113;p15"/>
          <p:cNvSpPr txBox="1"/>
          <p:nvPr/>
        </p:nvSpPr>
        <p:spPr>
          <a:xfrm>
            <a:off x="6489337" y="4399513"/>
            <a:ext cx="3610968" cy="45333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ctr" anchorCtr="0">
            <a:noAutofit/>
          </a:bodyPr>
          <a:lstStyle/>
          <a:p>
            <a:pPr marL="0" marR="0" lvl="0" indent="0" algn="ctr" rtl="0">
              <a:lnSpc>
                <a:spcPct val="14772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524775" y="1577282"/>
            <a:ext cx="16992600" cy="74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The analysis allows our stakeholders to find meaningful insight of attrition within the company.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53975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Calibri"/>
              <a:buAutoNum type="arabicParenR"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Prevent loss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53975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Calibri"/>
              <a:buAutoNum type="arabicParenR"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Enhance employee satisfaction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53975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Calibri"/>
              <a:buAutoNum type="arabicParenR"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Support employee growth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53975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Calibri"/>
              <a:buAutoNum type="arabicParenR"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Prevent burnout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53975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00"/>
              <a:buFont typeface="Calibri"/>
              <a:buAutoNum type="arabicParenR"/>
            </a:pPr>
            <a:r>
              <a:rPr lang="en-US" sz="49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Reduce the cost and time commitment to train new hires.</a:t>
            </a:r>
            <a:endParaRPr sz="49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6"/>
          <p:cNvGrpSpPr/>
          <p:nvPr/>
        </p:nvGrpSpPr>
        <p:grpSpPr>
          <a:xfrm>
            <a:off x="-75" y="-588979"/>
            <a:ext cx="18288183" cy="2096232"/>
            <a:chOff x="0" y="-38100"/>
            <a:chExt cx="4356300" cy="999300"/>
          </a:xfrm>
        </p:grpSpPr>
        <p:sp>
          <p:nvSpPr>
            <p:cNvPr id="120" name="Google Shape;120;p16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6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6"/>
          <p:cNvSpPr txBox="1"/>
          <p:nvPr/>
        </p:nvSpPr>
        <p:spPr>
          <a:xfrm>
            <a:off x="333725" y="-12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7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Data Description</a:t>
            </a:r>
            <a:endParaRPr sz="6600"/>
          </a:p>
        </p:txBody>
      </p:sp>
      <p:sp>
        <p:nvSpPr>
          <p:cNvPr id="123" name="Google Shape;123;p16"/>
          <p:cNvSpPr txBox="1"/>
          <p:nvPr/>
        </p:nvSpPr>
        <p:spPr>
          <a:xfrm>
            <a:off x="436800" y="2138325"/>
            <a:ext cx="17851200" cy="717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data set is from the company’s record. </a:t>
            </a:r>
            <a:endParaRPr sz="5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There are 870 employees and 36 variables.</a:t>
            </a:r>
            <a:endParaRPr sz="5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The report shows no missing information.</a:t>
            </a:r>
            <a:endParaRPr sz="5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/>
        </p:nvSpPr>
        <p:spPr>
          <a:xfrm>
            <a:off x="381000" y="357038"/>
            <a:ext cx="17754600" cy="10158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Employee Attrition by Department</a:t>
            </a:r>
            <a:endParaRPr sz="6600"/>
          </a:p>
        </p:txBody>
      </p:sp>
      <p:sp>
        <p:nvSpPr>
          <p:cNvPr id="129" name="Google Shape;129;p17"/>
          <p:cNvSpPr txBox="1"/>
          <p:nvPr/>
        </p:nvSpPr>
        <p:spPr>
          <a:xfrm>
            <a:off x="673650" y="6474600"/>
            <a:ext cx="120960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No = individuals are currently working at the company</a:t>
            </a:r>
            <a:endParaRPr sz="3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Yes = individuals that left the company </a:t>
            </a:r>
            <a:endParaRPr sz="3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47675" y="1679225"/>
            <a:ext cx="8229124" cy="438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650" y="1679225"/>
            <a:ext cx="7796700" cy="438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7"/>
          <p:cNvSpPr txBox="1"/>
          <p:nvPr/>
        </p:nvSpPr>
        <p:spPr>
          <a:xfrm>
            <a:off x="673650" y="8477425"/>
            <a:ext cx="126618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Less than 25% of employees left each department.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/>
          </a:p>
        </p:txBody>
      </p:sp>
      <p:cxnSp>
        <p:nvCxnSpPr>
          <p:cNvPr id="133" name="Google Shape;133;p17"/>
          <p:cNvCxnSpPr/>
          <p:nvPr/>
        </p:nvCxnSpPr>
        <p:spPr>
          <a:xfrm>
            <a:off x="10138425" y="3735725"/>
            <a:ext cx="5001600" cy="132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oogle Shape;138;p18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139" name="Google Shape;139;p18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8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1" name="Google Shape;141;p18"/>
          <p:cNvSpPr txBox="1"/>
          <p:nvPr/>
        </p:nvSpPr>
        <p:spPr>
          <a:xfrm>
            <a:off x="381000" y="357038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Ratings by Department</a:t>
            </a:r>
            <a:endParaRPr sz="6600"/>
          </a:p>
        </p:txBody>
      </p:sp>
      <p:pic>
        <p:nvPicPr>
          <p:cNvPr id="142" name="Google Shape;14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925" y="2106400"/>
            <a:ext cx="7747000" cy="475270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8"/>
          <p:cNvSpPr txBox="1"/>
          <p:nvPr/>
        </p:nvSpPr>
        <p:spPr>
          <a:xfrm>
            <a:off x="856925" y="7251300"/>
            <a:ext cx="165282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High rating scores across all departments, regardless of attrition status.</a:t>
            </a:r>
            <a:endParaRPr sz="35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38250" y="2065113"/>
            <a:ext cx="7747000" cy="475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/>
        </p:nvSpPr>
        <p:spPr>
          <a:xfrm>
            <a:off x="402575" y="745238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Work Life Balance by Department</a:t>
            </a:r>
            <a:endParaRPr sz="6600"/>
          </a:p>
        </p:txBody>
      </p:sp>
      <p:pic>
        <p:nvPicPr>
          <p:cNvPr id="150" name="Google Shape;1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4550" y="2049225"/>
            <a:ext cx="7612823" cy="473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2969" y="2049225"/>
            <a:ext cx="7301907" cy="4734049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9"/>
          <p:cNvSpPr txBox="1"/>
          <p:nvPr/>
        </p:nvSpPr>
        <p:spPr>
          <a:xfrm>
            <a:off x="1684550" y="7251300"/>
            <a:ext cx="152703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High rating scores across all departments, regardless of attrition status.</a:t>
            </a: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7" name="Google Shape;157;p20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158" name="Google Shape;158;p20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20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0" name="Google Shape;160;p20"/>
          <p:cNvSpPr txBox="1"/>
          <p:nvPr/>
        </p:nvSpPr>
        <p:spPr>
          <a:xfrm>
            <a:off x="381000" y="357038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Overtime Status by Department</a:t>
            </a:r>
            <a:endParaRPr sz="100"/>
          </a:p>
        </p:txBody>
      </p:sp>
      <p:pic>
        <p:nvPicPr>
          <p:cNvPr id="161" name="Google Shape;16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9325" y="2050600"/>
            <a:ext cx="7538702" cy="48122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0"/>
          <p:cNvSpPr txBox="1"/>
          <p:nvPr/>
        </p:nvSpPr>
        <p:spPr>
          <a:xfrm>
            <a:off x="1449325" y="7161625"/>
            <a:ext cx="161313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Majority of employees that left in Research &amp; Development and Sales worked overtime.</a:t>
            </a:r>
            <a:endParaRPr sz="380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25952" y="2050600"/>
            <a:ext cx="7346925" cy="4812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1"/>
          <p:cNvSpPr txBox="1"/>
          <p:nvPr/>
        </p:nvSpPr>
        <p:spPr>
          <a:xfrm>
            <a:off x="424150" y="551138"/>
            <a:ext cx="177546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>
                <a:solidFill>
                  <a:srgbClr val="FFFFFF"/>
                </a:solidFill>
                <a:latin typeface="Play"/>
                <a:ea typeface="Play"/>
                <a:cs typeface="Play"/>
                <a:sym typeface="Play"/>
              </a:rPr>
              <a:t>Years with Company vs. Monthly Income</a:t>
            </a:r>
            <a:endParaRPr sz="100"/>
          </a:p>
        </p:txBody>
      </p:sp>
      <p:pic>
        <p:nvPicPr>
          <p:cNvPr id="169" name="Google Shape;16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800" y="1763125"/>
            <a:ext cx="7957873" cy="503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1"/>
          <p:cNvSpPr txBox="1"/>
          <p:nvPr/>
        </p:nvSpPr>
        <p:spPr>
          <a:xfrm>
            <a:off x="519975" y="6993625"/>
            <a:ext cx="17188200" cy="2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We have a small sample size of employees in Human Resources.</a:t>
            </a: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Attrition Yes = Most earned less than $5,000 and worked less than 10 years at company.</a:t>
            </a: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Attrition No = Some employees earned more than $5,000 while working less than 10 years at company.</a:t>
            </a:r>
            <a:endParaRPr sz="3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21"/>
          <p:cNvSpPr/>
          <p:nvPr/>
        </p:nvSpPr>
        <p:spPr>
          <a:xfrm>
            <a:off x="1416050" y="5252375"/>
            <a:ext cx="1260600" cy="814800"/>
          </a:xfrm>
          <a:prstGeom prst="ellipse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1650" y="1763125"/>
            <a:ext cx="7957873" cy="5034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1"/>
          <p:cNvSpPr/>
          <p:nvPr/>
        </p:nvSpPr>
        <p:spPr>
          <a:xfrm>
            <a:off x="10246250" y="4955075"/>
            <a:ext cx="1509600" cy="1112100"/>
          </a:xfrm>
          <a:prstGeom prst="ellipse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762</Words>
  <Application>Microsoft Office PowerPoint</Application>
  <PresentationFormat>Custom</PresentationFormat>
  <Paragraphs>126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Play</vt:lpstr>
      <vt:lpstr>Roboto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Megan Huy</cp:lastModifiedBy>
  <cp:revision>1</cp:revision>
  <dcterms:modified xsi:type="dcterms:W3CDTF">2024-10-31T06:33:15Z</dcterms:modified>
</cp:coreProperties>
</file>